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3"/>
  </p:handoutMasterIdLst>
  <p:sldIdLst>
    <p:sldId id="259" r:id="rId3"/>
    <p:sldId id="309" r:id="rId5"/>
    <p:sldId id="310" r:id="rId6"/>
    <p:sldId id="313" r:id="rId7"/>
    <p:sldId id="294" r:id="rId8"/>
    <p:sldId id="311" r:id="rId9"/>
    <p:sldId id="312" r:id="rId10"/>
    <p:sldId id="314" r:id="rId11"/>
    <p:sldId id="308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07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9" d="100"/>
          <a:sy n="59" d="100"/>
        </p:scale>
        <p:origin x="336" y="64"/>
      </p:cViewPr>
      <p:guideLst>
        <p:guide orient="horz" pos="2136"/>
        <p:guide pos="37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2019</a:t>
            </a:r>
            <a:r>
              <a:rPr altLang="en-US"/>
              <a:t>年</a:t>
            </a:r>
            <a:r>
              <a:rPr lang="en-US" altLang="zh-CN"/>
              <a:t>5</a:t>
            </a:r>
            <a:r>
              <a:rPr altLang="en-US"/>
              <a:t>月份程序岗位需求信息（求职淡季）</a:t>
            </a:r>
            <a:endParaRPr altLang="en-US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需求人数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numRef>
              <c:f>Sheet1!$A$2:$A$73</c:f>
              <c:numCache>
                <c:formatCode>General</c:formatCode>
                <c:ptCount val="72"/>
                <c:pt idx="0">
                  <c:v>0</c:v>
                </c:pt>
                <c:pt idx="1">
                  <c:v>1000</c:v>
                </c:pt>
                <c:pt idx="2">
                  <c:v>2000</c:v>
                </c:pt>
                <c:pt idx="3">
                  <c:v>3000</c:v>
                </c:pt>
                <c:pt idx="4">
                  <c:v>4000</c:v>
                </c:pt>
                <c:pt idx="5">
                  <c:v>5000</c:v>
                </c:pt>
                <c:pt idx="6">
                  <c:v>6000</c:v>
                </c:pt>
                <c:pt idx="7">
                  <c:v>7000</c:v>
                </c:pt>
                <c:pt idx="8">
                  <c:v>8000</c:v>
                </c:pt>
                <c:pt idx="9">
                  <c:v>9000</c:v>
                </c:pt>
                <c:pt idx="10">
                  <c:v>10000</c:v>
                </c:pt>
                <c:pt idx="11">
                  <c:v>11000</c:v>
                </c:pt>
                <c:pt idx="12">
                  <c:v>12000</c:v>
                </c:pt>
                <c:pt idx="13">
                  <c:v>13000</c:v>
                </c:pt>
                <c:pt idx="14">
                  <c:v>14000</c:v>
                </c:pt>
                <c:pt idx="15">
                  <c:v>15000</c:v>
                </c:pt>
                <c:pt idx="16">
                  <c:v>16000</c:v>
                </c:pt>
                <c:pt idx="17">
                  <c:v>17000</c:v>
                </c:pt>
                <c:pt idx="18">
                  <c:v>18000</c:v>
                </c:pt>
                <c:pt idx="19">
                  <c:v>19000</c:v>
                </c:pt>
                <c:pt idx="20">
                  <c:v>20000</c:v>
                </c:pt>
                <c:pt idx="21">
                  <c:v>21000</c:v>
                </c:pt>
                <c:pt idx="22">
                  <c:v>22000</c:v>
                </c:pt>
                <c:pt idx="23">
                  <c:v>23000</c:v>
                </c:pt>
                <c:pt idx="24">
                  <c:v>24000</c:v>
                </c:pt>
                <c:pt idx="25">
                  <c:v>25000</c:v>
                </c:pt>
                <c:pt idx="26">
                  <c:v>26000</c:v>
                </c:pt>
                <c:pt idx="27">
                  <c:v>27000</c:v>
                </c:pt>
                <c:pt idx="28">
                  <c:v>28000</c:v>
                </c:pt>
                <c:pt idx="29">
                  <c:v>29000</c:v>
                </c:pt>
                <c:pt idx="30">
                  <c:v>30000</c:v>
                </c:pt>
                <c:pt idx="31">
                  <c:v>31000</c:v>
                </c:pt>
                <c:pt idx="32">
                  <c:v>32000</c:v>
                </c:pt>
                <c:pt idx="33">
                  <c:v>33000</c:v>
                </c:pt>
                <c:pt idx="34">
                  <c:v>34000</c:v>
                </c:pt>
                <c:pt idx="35">
                  <c:v>35000</c:v>
                </c:pt>
                <c:pt idx="36">
                  <c:v>36000</c:v>
                </c:pt>
                <c:pt idx="37">
                  <c:v>37000</c:v>
                </c:pt>
                <c:pt idx="38">
                  <c:v>38000</c:v>
                </c:pt>
                <c:pt idx="39">
                  <c:v>39000</c:v>
                </c:pt>
                <c:pt idx="40">
                  <c:v>40000</c:v>
                </c:pt>
                <c:pt idx="41">
                  <c:v>41000</c:v>
                </c:pt>
                <c:pt idx="42">
                  <c:v>42000</c:v>
                </c:pt>
                <c:pt idx="43">
                  <c:v>43000</c:v>
                </c:pt>
                <c:pt idx="44">
                  <c:v>44000</c:v>
                </c:pt>
                <c:pt idx="45">
                  <c:v>45000</c:v>
                </c:pt>
                <c:pt idx="46">
                  <c:v>46000</c:v>
                </c:pt>
                <c:pt idx="47">
                  <c:v>47000</c:v>
                </c:pt>
                <c:pt idx="48">
                  <c:v>48000</c:v>
                </c:pt>
                <c:pt idx="49">
                  <c:v>49000</c:v>
                </c:pt>
                <c:pt idx="50">
                  <c:v>50000</c:v>
                </c:pt>
                <c:pt idx="51">
                  <c:v>51000</c:v>
                </c:pt>
                <c:pt idx="52">
                  <c:v>52000</c:v>
                </c:pt>
                <c:pt idx="53">
                  <c:v>53000</c:v>
                </c:pt>
                <c:pt idx="54">
                  <c:v>54000</c:v>
                </c:pt>
                <c:pt idx="55">
                  <c:v>55000</c:v>
                </c:pt>
                <c:pt idx="56">
                  <c:v>56000</c:v>
                </c:pt>
                <c:pt idx="57">
                  <c:v>57000</c:v>
                </c:pt>
                <c:pt idx="58">
                  <c:v>58000</c:v>
                </c:pt>
                <c:pt idx="59">
                  <c:v>59000</c:v>
                </c:pt>
                <c:pt idx="60">
                  <c:v>60000</c:v>
                </c:pt>
                <c:pt idx="61">
                  <c:v>61000</c:v>
                </c:pt>
                <c:pt idx="62">
                  <c:v>62000</c:v>
                </c:pt>
                <c:pt idx="63">
                  <c:v>63000</c:v>
                </c:pt>
                <c:pt idx="64">
                  <c:v>64000</c:v>
                </c:pt>
                <c:pt idx="65">
                  <c:v>65000</c:v>
                </c:pt>
                <c:pt idx="66">
                  <c:v>66000</c:v>
                </c:pt>
                <c:pt idx="67">
                  <c:v>67000</c:v>
                </c:pt>
                <c:pt idx="68">
                  <c:v>68000</c:v>
                </c:pt>
                <c:pt idx="69">
                  <c:v>69000</c:v>
                </c:pt>
                <c:pt idx="70">
                  <c:v>70000</c:v>
                </c:pt>
                <c:pt idx="71">
                  <c:v>71000</c:v>
                </c:pt>
              </c:numCache>
            </c:numRef>
          </c:cat>
          <c:val>
            <c:numRef>
              <c:f>Sheet1!$B$2:$B$73</c:f>
              <c:numCache>
                <c:formatCode>General</c:formatCode>
                <c:ptCount val="72"/>
                <c:pt idx="0">
                  <c:v>200</c:v>
                </c:pt>
                <c:pt idx="1">
                  <c:v>8</c:v>
                </c:pt>
                <c:pt idx="2">
                  <c:v>50</c:v>
                </c:pt>
                <c:pt idx="3">
                  <c:v>150</c:v>
                </c:pt>
                <c:pt idx="4">
                  <c:v>520</c:v>
                </c:pt>
                <c:pt idx="5">
                  <c:v>825</c:v>
                </c:pt>
                <c:pt idx="6">
                  <c:v>1194</c:v>
                </c:pt>
                <c:pt idx="7">
                  <c:v>1190</c:v>
                </c:pt>
                <c:pt idx="8">
                  <c:v>1184</c:v>
                </c:pt>
                <c:pt idx="9">
                  <c:v>1136</c:v>
                </c:pt>
                <c:pt idx="10">
                  <c:v>788</c:v>
                </c:pt>
                <c:pt idx="11">
                  <c:v>750</c:v>
                </c:pt>
                <c:pt idx="12">
                  <c:v>438</c:v>
                </c:pt>
                <c:pt idx="13">
                  <c:v>443</c:v>
                </c:pt>
                <c:pt idx="14">
                  <c:v>377</c:v>
                </c:pt>
                <c:pt idx="15">
                  <c:v>513</c:v>
                </c:pt>
                <c:pt idx="16">
                  <c:v>502</c:v>
                </c:pt>
                <c:pt idx="17">
                  <c:v>421</c:v>
                </c:pt>
                <c:pt idx="18">
                  <c:v>403</c:v>
                </c:pt>
                <c:pt idx="19">
                  <c:v>401</c:v>
                </c:pt>
                <c:pt idx="20">
                  <c:v>567</c:v>
                </c:pt>
                <c:pt idx="21">
                  <c:v>567</c:v>
                </c:pt>
                <c:pt idx="22">
                  <c:v>378</c:v>
                </c:pt>
                <c:pt idx="23">
                  <c:v>377</c:v>
                </c:pt>
                <c:pt idx="24">
                  <c:v>365</c:v>
                </c:pt>
                <c:pt idx="25">
                  <c:v>386</c:v>
                </c:pt>
                <c:pt idx="26">
                  <c:v>372</c:v>
                </c:pt>
                <c:pt idx="27">
                  <c:v>315</c:v>
                </c:pt>
                <c:pt idx="28">
                  <c:v>309</c:v>
                </c:pt>
                <c:pt idx="29">
                  <c:v>309</c:v>
                </c:pt>
                <c:pt idx="30">
                  <c:v>376</c:v>
                </c:pt>
                <c:pt idx="31">
                  <c:v>374</c:v>
                </c:pt>
                <c:pt idx="32">
                  <c:v>174</c:v>
                </c:pt>
                <c:pt idx="33">
                  <c:v>174</c:v>
                </c:pt>
                <c:pt idx="34">
                  <c:v>173</c:v>
                </c:pt>
                <c:pt idx="35">
                  <c:v>174</c:v>
                </c:pt>
                <c:pt idx="36">
                  <c:v>174</c:v>
                </c:pt>
                <c:pt idx="37">
                  <c:v>147</c:v>
                </c:pt>
                <c:pt idx="38">
                  <c:v>146</c:v>
                </c:pt>
                <c:pt idx="39">
                  <c:v>146</c:v>
                </c:pt>
                <c:pt idx="40">
                  <c:v>148</c:v>
                </c:pt>
                <c:pt idx="41">
                  <c:v>148</c:v>
                </c:pt>
                <c:pt idx="42">
                  <c:v>76</c:v>
                </c:pt>
                <c:pt idx="43">
                  <c:v>76</c:v>
                </c:pt>
                <c:pt idx="44">
                  <c:v>75</c:v>
                </c:pt>
                <c:pt idx="45">
                  <c:v>75</c:v>
                </c:pt>
                <c:pt idx="46">
                  <c:v>75</c:v>
                </c:pt>
                <c:pt idx="47">
                  <c:v>73</c:v>
                </c:pt>
                <c:pt idx="48">
                  <c:v>73</c:v>
                </c:pt>
                <c:pt idx="49">
                  <c:v>73</c:v>
                </c:pt>
                <c:pt idx="50">
                  <c:v>78</c:v>
                </c:pt>
                <c:pt idx="51">
                  <c:v>78</c:v>
                </c:pt>
                <c:pt idx="52">
                  <c:v>14</c:v>
                </c:pt>
                <c:pt idx="53">
                  <c:v>14</c:v>
                </c:pt>
                <c:pt idx="54">
                  <c:v>14</c:v>
                </c:pt>
                <c:pt idx="55">
                  <c:v>14</c:v>
                </c:pt>
                <c:pt idx="56">
                  <c:v>14</c:v>
                </c:pt>
                <c:pt idx="57">
                  <c:v>14</c:v>
                </c:pt>
                <c:pt idx="58">
                  <c:v>14</c:v>
                </c:pt>
                <c:pt idx="59">
                  <c:v>14</c:v>
                </c:pt>
                <c:pt idx="60">
                  <c:v>15</c:v>
                </c:pt>
                <c:pt idx="61">
                  <c:v>15</c:v>
                </c:pt>
                <c:pt idx="62">
                  <c:v>6</c:v>
                </c:pt>
                <c:pt idx="63">
                  <c:v>6</c:v>
                </c:pt>
                <c:pt idx="64">
                  <c:v>6</c:v>
                </c:pt>
                <c:pt idx="65">
                  <c:v>6</c:v>
                </c:pt>
                <c:pt idx="66">
                  <c:v>6</c:v>
                </c:pt>
                <c:pt idx="67">
                  <c:v>6</c:v>
                </c:pt>
                <c:pt idx="68">
                  <c:v>6</c:v>
                </c:pt>
                <c:pt idx="69">
                  <c:v>6</c:v>
                </c:pt>
                <c:pt idx="70">
                  <c:v>6</c:v>
                </c:pt>
                <c:pt idx="71">
                  <c:v>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422337098"/>
        <c:axId val="386431918"/>
      </c:lineChart>
      <c:catAx>
        <c:axId val="42233709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386431918"/>
        <c:crosses val="autoZero"/>
        <c:auto val="1"/>
        <c:lblAlgn val="ctr"/>
        <c:lblOffset val="100"/>
        <c:noMultiLvlLbl val="0"/>
      </c:catAx>
      <c:valAx>
        <c:axId val="38643191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t>岗位需求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2233709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18E33497-9DED-482E-96A6-6282802C6C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ED66715D-2B07-4FA9-B5E3-80C3690FC92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/>
              <a:t>普遍游戏项目组的组成结构</a:t>
            </a:r>
            <a:endParaRPr lang="zh-CN" altLang="zh-CN"/>
          </a:p>
          <a:p>
            <a:r>
              <a:rPr lang="en-US" altLang="zh-CN"/>
              <a:t>1</a:t>
            </a:r>
            <a:r>
              <a:rPr lang="zh-CN" altLang="en-US"/>
              <a:t>、</a:t>
            </a:r>
            <a:r>
              <a:rPr lang="zh-CN" altLang="zh-CN"/>
              <a:t>介绍各个职位对应的职责（分美术、程序、策划）</a:t>
            </a:r>
            <a:endParaRPr lang="zh-CN" altLang="zh-CN"/>
          </a:p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主美、主程、主策的职责</a:t>
            </a:r>
            <a:endParaRPr lang="zh-CN" altLang="en-US"/>
          </a:p>
          <a:p>
            <a:r>
              <a:rPr lang="en-US" altLang="zh-CN"/>
              <a:t>3</a:t>
            </a:r>
            <a:r>
              <a:rPr lang="zh-CN" altLang="en-US"/>
              <a:t>、帧动画和骨骼动画介绍（选）</a:t>
            </a:r>
            <a:endParaRPr lang="zh-CN" altLang="en-US"/>
          </a:p>
          <a:p>
            <a:r>
              <a:rPr lang="en-US" altLang="zh-CN"/>
              <a:t>4</a:t>
            </a:r>
            <a:r>
              <a:rPr lang="zh-CN" altLang="en-US"/>
              <a:t>、原画和建模介绍（选）</a:t>
            </a:r>
            <a:endParaRPr lang="zh-CN" altLang="en-US"/>
          </a:p>
          <a:p>
            <a:r>
              <a:rPr lang="en-US" altLang="zh-CN"/>
              <a:t>5</a:t>
            </a:r>
            <a:r>
              <a:rPr lang="zh-CN" altLang="en-US"/>
              <a:t>、前端和后端介绍（主）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12192000" cy="3975782"/>
          </a:xfrm>
          <a:custGeom>
            <a:avLst/>
            <a:gdLst>
              <a:gd name="connsiteX0" fmla="*/ 0 w 12192000"/>
              <a:gd name="connsiteY0" fmla="*/ 0 h 3975782"/>
              <a:gd name="connsiteX1" fmla="*/ 12192000 w 12192000"/>
              <a:gd name="connsiteY1" fmla="*/ 0 h 3975782"/>
              <a:gd name="connsiteX2" fmla="*/ 12192000 w 12192000"/>
              <a:gd name="connsiteY2" fmla="*/ 3449521 h 3975782"/>
              <a:gd name="connsiteX3" fmla="*/ 11941474 w 12192000"/>
              <a:gd name="connsiteY3" fmla="*/ 3354790 h 3975782"/>
              <a:gd name="connsiteX4" fmla="*/ 9159877 w 12192000"/>
              <a:gd name="connsiteY4" fmla="*/ 2937716 h 3975782"/>
              <a:gd name="connsiteX5" fmla="*/ 6379923 w 12192000"/>
              <a:gd name="connsiteY5" fmla="*/ 3353792 h 3975782"/>
              <a:gd name="connsiteX6" fmla="*/ 6083965 w 12192000"/>
              <a:gd name="connsiteY6" fmla="*/ 3465503 h 3975782"/>
              <a:gd name="connsiteX7" fmla="*/ 6061483 w 12192000"/>
              <a:gd name="connsiteY7" fmla="*/ 3465503 h 3975782"/>
              <a:gd name="connsiteX8" fmla="*/ 5814994 w 12192000"/>
              <a:gd name="connsiteY8" fmla="*/ 3558708 h 3975782"/>
              <a:gd name="connsiteX9" fmla="*/ 3033397 w 12192000"/>
              <a:gd name="connsiteY9" fmla="*/ 3975782 h 3975782"/>
              <a:gd name="connsiteX10" fmla="*/ 253443 w 12192000"/>
              <a:gd name="connsiteY10" fmla="*/ 3559706 h 3975782"/>
              <a:gd name="connsiteX11" fmla="*/ 3868 w 12192000"/>
              <a:gd name="connsiteY11" fmla="*/ 3465503 h 3975782"/>
              <a:gd name="connsiteX12" fmla="*/ 0 w 12192000"/>
              <a:gd name="connsiteY12" fmla="*/ 3465503 h 3975782"/>
              <a:gd name="connsiteX13" fmla="*/ 0 w 12192000"/>
              <a:gd name="connsiteY13" fmla="*/ 3464043 h 3975782"/>
              <a:gd name="connsiteX14" fmla="*/ 0 w 12192000"/>
              <a:gd name="connsiteY14" fmla="*/ 3437474 h 397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3975782">
                <a:moveTo>
                  <a:pt x="0" y="0"/>
                </a:moveTo>
                <a:lnTo>
                  <a:pt x="12192000" y="0"/>
                </a:lnTo>
                <a:lnTo>
                  <a:pt x="12192000" y="3449521"/>
                </a:lnTo>
                <a:lnTo>
                  <a:pt x="11941474" y="3354790"/>
                </a:lnTo>
                <a:cubicBezTo>
                  <a:pt x="11156818" y="3086098"/>
                  <a:pt x="10176114" y="2937778"/>
                  <a:pt x="9159877" y="2937716"/>
                </a:cubicBezTo>
                <a:cubicBezTo>
                  <a:pt x="8144497" y="2937654"/>
                  <a:pt x="7164459" y="3085605"/>
                  <a:pt x="6379923" y="3353792"/>
                </a:cubicBezTo>
                <a:lnTo>
                  <a:pt x="6083965" y="3465503"/>
                </a:lnTo>
                <a:lnTo>
                  <a:pt x="6061483" y="3465503"/>
                </a:lnTo>
                <a:lnTo>
                  <a:pt x="5814994" y="3558708"/>
                </a:lnTo>
                <a:cubicBezTo>
                  <a:pt x="5030338" y="3827400"/>
                  <a:pt x="4049634" y="3975720"/>
                  <a:pt x="3033397" y="3975782"/>
                </a:cubicBezTo>
                <a:cubicBezTo>
                  <a:pt x="2018018" y="3975844"/>
                  <a:pt x="1037980" y="3827893"/>
                  <a:pt x="253443" y="3559706"/>
                </a:cubicBezTo>
                <a:lnTo>
                  <a:pt x="3868" y="3465503"/>
                </a:lnTo>
                <a:lnTo>
                  <a:pt x="0" y="3465503"/>
                </a:lnTo>
                <a:lnTo>
                  <a:pt x="0" y="3464043"/>
                </a:lnTo>
                <a:lnTo>
                  <a:pt x="0" y="34374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747247" cy="68580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4949997" y="2154740"/>
            <a:ext cx="2292006" cy="317650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8861769" y="2154740"/>
            <a:ext cx="2292006" cy="317650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6783677" y="1989396"/>
            <a:ext cx="2536418" cy="351523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" y="-322686"/>
            <a:ext cx="12192000" cy="3667931"/>
          </a:xfrm>
          <a:custGeom>
            <a:avLst/>
            <a:gdLst>
              <a:gd name="connsiteX0" fmla="*/ 0 w 12192000"/>
              <a:gd name="connsiteY0" fmla="*/ 0 h 3667931"/>
              <a:gd name="connsiteX1" fmla="*/ 12192000 w 12192000"/>
              <a:gd name="connsiteY1" fmla="*/ 0 h 3667931"/>
              <a:gd name="connsiteX2" fmla="*/ 12192000 w 12192000"/>
              <a:gd name="connsiteY2" fmla="*/ 3325946 h 3667931"/>
              <a:gd name="connsiteX3" fmla="*/ 11797720 w 12192000"/>
              <a:gd name="connsiteY3" fmla="*/ 3254947 h 3667931"/>
              <a:gd name="connsiteX4" fmla="*/ 8647316 w 12192000"/>
              <a:gd name="connsiteY4" fmla="*/ 3000777 h 3667931"/>
              <a:gd name="connsiteX5" fmla="*/ 6079921 w 12192000"/>
              <a:gd name="connsiteY5" fmla="*/ 3331552 h 3667931"/>
              <a:gd name="connsiteX6" fmla="*/ 6079826 w 12192000"/>
              <a:gd name="connsiteY6" fmla="*/ 3331568 h 3667931"/>
              <a:gd name="connsiteX7" fmla="*/ 5391731 w 12192000"/>
              <a:gd name="connsiteY7" fmla="*/ 3443154 h 3667931"/>
              <a:gd name="connsiteX8" fmla="*/ 3516099 w 12192000"/>
              <a:gd name="connsiteY8" fmla="*/ 3662327 h 3667931"/>
              <a:gd name="connsiteX9" fmla="*/ 0 w 12192000"/>
              <a:gd name="connsiteY9" fmla="*/ 3337159 h 3667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67931">
                <a:moveTo>
                  <a:pt x="0" y="0"/>
                </a:moveTo>
                <a:lnTo>
                  <a:pt x="12192000" y="0"/>
                </a:lnTo>
                <a:lnTo>
                  <a:pt x="12192000" y="3325946"/>
                </a:lnTo>
                <a:lnTo>
                  <a:pt x="11797720" y="3254947"/>
                </a:lnTo>
                <a:cubicBezTo>
                  <a:pt x="10874116" y="3091530"/>
                  <a:pt x="9912552" y="2951722"/>
                  <a:pt x="8647316" y="3000777"/>
                </a:cubicBezTo>
                <a:cubicBezTo>
                  <a:pt x="7924324" y="3028809"/>
                  <a:pt x="7001825" y="3180181"/>
                  <a:pt x="6079921" y="3331552"/>
                </a:cubicBezTo>
                <a:lnTo>
                  <a:pt x="6079826" y="3331568"/>
                </a:lnTo>
                <a:lnTo>
                  <a:pt x="5391731" y="3443154"/>
                </a:lnTo>
                <a:cubicBezTo>
                  <a:pt x="4709906" y="3550901"/>
                  <a:pt x="4056556" y="3641304"/>
                  <a:pt x="3516099" y="3662327"/>
                </a:cubicBezTo>
                <a:cubicBezTo>
                  <a:pt x="2074880" y="3718391"/>
                  <a:pt x="609838" y="3335290"/>
                  <a:pt x="0" y="333715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1"/>
          </p:nvPr>
        </p:nvSpPr>
        <p:spPr>
          <a:xfrm>
            <a:off x="-2" y="0"/>
            <a:ext cx="12192002" cy="4344051"/>
          </a:xfrm>
          <a:custGeom>
            <a:avLst/>
            <a:gdLst>
              <a:gd name="connsiteX0" fmla="*/ 0 w 12192002"/>
              <a:gd name="connsiteY0" fmla="*/ 0 h 4344051"/>
              <a:gd name="connsiteX1" fmla="*/ 12192002 w 12192002"/>
              <a:gd name="connsiteY1" fmla="*/ 0 h 4344051"/>
              <a:gd name="connsiteX2" fmla="*/ 12192002 w 12192002"/>
              <a:gd name="connsiteY2" fmla="*/ 746125 h 4344051"/>
              <a:gd name="connsiteX3" fmla="*/ 12192001 w 12192002"/>
              <a:gd name="connsiteY3" fmla="*/ 746125 h 4344051"/>
              <a:gd name="connsiteX4" fmla="*/ 12192001 w 12192002"/>
              <a:gd name="connsiteY4" fmla="*/ 4002066 h 4344051"/>
              <a:gd name="connsiteX5" fmla="*/ 11797721 w 12192002"/>
              <a:gd name="connsiteY5" fmla="*/ 3931067 h 4344051"/>
              <a:gd name="connsiteX6" fmla="*/ 8647317 w 12192002"/>
              <a:gd name="connsiteY6" fmla="*/ 3676897 h 4344051"/>
              <a:gd name="connsiteX7" fmla="*/ 6079922 w 12192002"/>
              <a:gd name="connsiteY7" fmla="*/ 4007672 h 4344051"/>
              <a:gd name="connsiteX8" fmla="*/ 6079827 w 12192002"/>
              <a:gd name="connsiteY8" fmla="*/ 4007688 h 4344051"/>
              <a:gd name="connsiteX9" fmla="*/ 5391732 w 12192002"/>
              <a:gd name="connsiteY9" fmla="*/ 4119274 h 4344051"/>
              <a:gd name="connsiteX10" fmla="*/ 3516100 w 12192002"/>
              <a:gd name="connsiteY10" fmla="*/ 4338447 h 4344051"/>
              <a:gd name="connsiteX11" fmla="*/ 1 w 12192002"/>
              <a:gd name="connsiteY11" fmla="*/ 4013279 h 4344051"/>
              <a:gd name="connsiteX12" fmla="*/ 1 w 12192002"/>
              <a:gd name="connsiteY12" fmla="*/ 746125 h 4344051"/>
              <a:gd name="connsiteX13" fmla="*/ 0 w 12192002"/>
              <a:gd name="connsiteY13" fmla="*/ 746125 h 4344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2" h="4344051">
                <a:moveTo>
                  <a:pt x="0" y="0"/>
                </a:moveTo>
                <a:lnTo>
                  <a:pt x="12192002" y="0"/>
                </a:lnTo>
                <a:lnTo>
                  <a:pt x="12192002" y="746125"/>
                </a:lnTo>
                <a:lnTo>
                  <a:pt x="12192001" y="746125"/>
                </a:lnTo>
                <a:lnTo>
                  <a:pt x="12192001" y="4002066"/>
                </a:lnTo>
                <a:lnTo>
                  <a:pt x="11797721" y="3931067"/>
                </a:lnTo>
                <a:cubicBezTo>
                  <a:pt x="10874117" y="3767650"/>
                  <a:pt x="9912553" y="3627842"/>
                  <a:pt x="8647317" y="3676897"/>
                </a:cubicBezTo>
                <a:cubicBezTo>
                  <a:pt x="7924325" y="3704929"/>
                  <a:pt x="7001826" y="3856301"/>
                  <a:pt x="6079922" y="4007672"/>
                </a:cubicBezTo>
                <a:lnTo>
                  <a:pt x="6079827" y="4007688"/>
                </a:lnTo>
                <a:lnTo>
                  <a:pt x="5391732" y="4119274"/>
                </a:lnTo>
                <a:cubicBezTo>
                  <a:pt x="4709907" y="4227021"/>
                  <a:pt x="4056557" y="4317424"/>
                  <a:pt x="3516100" y="4338447"/>
                </a:cubicBezTo>
                <a:cubicBezTo>
                  <a:pt x="2074881" y="4394511"/>
                  <a:pt x="609839" y="4011410"/>
                  <a:pt x="1" y="4013279"/>
                </a:cubicBezTo>
                <a:lnTo>
                  <a:pt x="1" y="746125"/>
                </a:lnTo>
                <a:lnTo>
                  <a:pt x="0" y="7461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" y="3936569"/>
            <a:ext cx="12192000" cy="2921431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-4012177" y="1"/>
            <a:ext cx="10755224" cy="6858000"/>
          </a:xfrm>
          <a:custGeom>
            <a:avLst/>
            <a:gdLst>
              <a:gd name="connsiteX0" fmla="*/ 8557951 w 10755224"/>
              <a:gd name="connsiteY0" fmla="*/ 0 h 6858000"/>
              <a:gd name="connsiteX1" fmla="*/ 8557961 w 10755224"/>
              <a:gd name="connsiteY1" fmla="*/ 0 h 6858000"/>
              <a:gd name="connsiteX2" fmla="*/ 10358165 w 10755224"/>
              <a:gd name="connsiteY2" fmla="*/ 0 h 6858000"/>
              <a:gd name="connsiteX3" fmla="*/ 9810069 w 10755224"/>
              <a:gd name="connsiteY3" fmla="*/ 2001615 h 6858000"/>
              <a:gd name="connsiteX4" fmla="*/ 10261820 w 10755224"/>
              <a:gd name="connsiteY4" fmla="*/ 3595116 h 6858000"/>
              <a:gd name="connsiteX5" fmla="*/ 10358166 w 10755224"/>
              <a:gd name="connsiteY5" fmla="*/ 3859468 h 6858000"/>
              <a:gd name="connsiteX6" fmla="*/ 10358166 w 10755224"/>
              <a:gd name="connsiteY6" fmla="*/ 3859470 h 6858000"/>
              <a:gd name="connsiteX7" fmla="*/ 10418749 w 10755224"/>
              <a:gd name="connsiteY7" fmla="*/ 4025696 h 6858000"/>
              <a:gd name="connsiteX8" fmla="*/ 10734982 w 10755224"/>
              <a:gd name="connsiteY8" fmla="*/ 5151702 h 6858000"/>
              <a:gd name="connsiteX9" fmla="*/ 10358166 w 10755224"/>
              <a:gd name="connsiteY9" fmla="*/ 6857999 h 6858000"/>
              <a:gd name="connsiteX10" fmla="*/ 10358166 w 10755224"/>
              <a:gd name="connsiteY10" fmla="*/ 6857997 h 6858000"/>
              <a:gd name="connsiteX11" fmla="*/ 9497961 w 10755224"/>
              <a:gd name="connsiteY11" fmla="*/ 6857997 h 6858000"/>
              <a:gd name="connsiteX12" fmla="*/ 9497961 w 10755224"/>
              <a:gd name="connsiteY12" fmla="*/ 6858000 h 6858000"/>
              <a:gd name="connsiteX13" fmla="*/ 0 w 10755224"/>
              <a:gd name="connsiteY13" fmla="*/ 6858000 h 6858000"/>
              <a:gd name="connsiteX14" fmla="*/ 0 w 10755224"/>
              <a:gd name="connsiteY14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755224" h="6858000">
                <a:moveTo>
                  <a:pt x="8557951" y="0"/>
                </a:moveTo>
                <a:lnTo>
                  <a:pt x="8557961" y="0"/>
                </a:lnTo>
                <a:lnTo>
                  <a:pt x="10358165" y="0"/>
                </a:lnTo>
                <a:cubicBezTo>
                  <a:pt x="10052714" y="571499"/>
                  <a:pt x="9747265" y="1142998"/>
                  <a:pt x="9810069" y="2001615"/>
                </a:cubicBezTo>
                <a:cubicBezTo>
                  <a:pt x="9841471" y="2430924"/>
                  <a:pt x="10049860" y="3016096"/>
                  <a:pt x="10261820" y="3595116"/>
                </a:cubicBezTo>
                <a:lnTo>
                  <a:pt x="10358166" y="3859468"/>
                </a:lnTo>
                <a:lnTo>
                  <a:pt x="10358166" y="3859470"/>
                </a:lnTo>
                <a:lnTo>
                  <a:pt x="10418749" y="4025696"/>
                </a:lnTo>
                <a:cubicBezTo>
                  <a:pt x="10570928" y="4450060"/>
                  <a:pt x="10700726" y="4848178"/>
                  <a:pt x="10734982" y="5151702"/>
                </a:cubicBezTo>
                <a:cubicBezTo>
                  <a:pt x="10826333" y="5961101"/>
                  <a:pt x="10592250" y="6409549"/>
                  <a:pt x="10358166" y="6857999"/>
                </a:cubicBezTo>
                <a:lnTo>
                  <a:pt x="10358166" y="6857997"/>
                </a:lnTo>
                <a:lnTo>
                  <a:pt x="9497961" y="6857997"/>
                </a:lnTo>
                <a:lnTo>
                  <a:pt x="9497961" y="6858000"/>
                </a:lnTo>
                <a:lnTo>
                  <a:pt x="0" y="6858000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1329430"/>
            <a:ext cx="12192001" cy="5528570"/>
            <a:chOff x="0" y="1329430"/>
            <a:chExt cx="12192001" cy="552857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218"/>
            <a:stretch>
              <a:fillRect/>
            </a:stretch>
          </p:blipFill>
          <p:spPr>
            <a:xfrm>
              <a:off x="0" y="1982522"/>
              <a:ext cx="12192000" cy="4875478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>
            <a:xfrm>
              <a:off x="1" y="1329430"/>
              <a:ext cx="12192000" cy="5528570"/>
            </a:xfrm>
            <a:prstGeom prst="rect">
              <a:avLst/>
            </a:prstGeom>
            <a:solidFill>
              <a:srgbClr val="00112F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 userDrawn="1"/>
        </p:nvSpPr>
        <p:spPr>
          <a:xfrm>
            <a:off x="3793684" y="6360092"/>
            <a:ext cx="4604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gradFill flip="none" rotWithShape="1">
                  <a:gsLst>
                    <a:gs pos="100000">
                      <a:srgbClr val="7875F3"/>
                    </a:gs>
                    <a:gs pos="0">
                      <a:srgbClr val="04BFFA"/>
                    </a:gs>
                  </a:gsLst>
                  <a:lin ang="2700000" scaled="1"/>
                  <a:tileRect/>
                </a:gradFill>
                <a:cs typeface="+mn-ea"/>
                <a:sym typeface="+mn-lt"/>
              </a:rPr>
              <a:t>For</a:t>
            </a:r>
            <a:r>
              <a:rPr lang="zh-CN" altLang="en-US" dirty="0">
                <a:gradFill flip="none" rotWithShape="1">
                  <a:gsLst>
                    <a:gs pos="100000">
                      <a:srgbClr val="7875F3"/>
                    </a:gs>
                    <a:gs pos="0">
                      <a:srgbClr val="04BFFA"/>
                    </a:gs>
                  </a:gsLst>
                  <a:lin ang="2700000" scaled="1"/>
                  <a:tileRect/>
                </a:gradFill>
                <a:cs typeface="+mn-ea"/>
                <a:sym typeface="+mn-lt"/>
              </a:rPr>
              <a:t>循环游戏开发训练营</a:t>
            </a:r>
            <a:endParaRPr lang="en-US" altLang="zh-CN" dirty="0">
              <a:gradFill flip="none" rotWithShape="1">
                <a:gsLst>
                  <a:gs pos="100000">
                    <a:srgbClr val="7875F3"/>
                  </a:gs>
                  <a:gs pos="0">
                    <a:srgbClr val="04BFFA"/>
                  </a:gs>
                </a:gsLst>
                <a:lin ang="27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1028700"/>
            <a:ext cx="12192000" cy="5242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1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slow" advTm="0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tags" Target="../tags/tag1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3.png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2.jpe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3.jpe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7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1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1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096000"/>
          </a:xfrm>
          <a:prstGeom prst="rect">
            <a:avLst/>
          </a:prstGeom>
        </p:spPr>
      </p:pic>
      <p:pic>
        <p:nvPicPr>
          <p:cNvPr id="4" name="图片 3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1" t="38491" r="59784" b="38491"/>
          <a:stretch>
            <a:fillRect/>
          </a:stretch>
        </p:blipFill>
        <p:spPr>
          <a:xfrm>
            <a:off x="-1" y="2701871"/>
            <a:ext cx="2632841" cy="14031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1" t="38491" r="59784" b="38491"/>
          <a:stretch>
            <a:fillRect/>
          </a:stretch>
        </p:blipFill>
        <p:spPr>
          <a:xfrm flipH="1">
            <a:off x="9559159" y="2701871"/>
            <a:ext cx="2632841" cy="140313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658" b="25158"/>
          <a:stretch>
            <a:fillRect/>
          </a:stretch>
        </p:blipFill>
        <p:spPr>
          <a:xfrm>
            <a:off x="0" y="4678680"/>
            <a:ext cx="12192000" cy="217932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1743" y="2351563"/>
            <a:ext cx="8906393" cy="1855740"/>
            <a:chOff x="1797059" y="2325341"/>
            <a:chExt cx="8906393" cy="1855740"/>
          </a:xfrm>
        </p:grpSpPr>
        <p:sp>
          <p:nvSpPr>
            <p:cNvPr id="19" name="文本框 18"/>
            <p:cNvSpPr txBox="1"/>
            <p:nvPr/>
          </p:nvSpPr>
          <p:spPr>
            <a:xfrm>
              <a:off x="1958340" y="2685797"/>
              <a:ext cx="8275320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6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  <a:gs pos="50000">
                        <a:srgbClr val="C0C0C0"/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走近游戏，走进游戏</a:t>
              </a:r>
              <a:endParaRPr kumimoji="0" lang="zh-CN" altLang="en-US" sz="66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30824" flipV="1">
              <a:off x="1797059" y="2325341"/>
              <a:ext cx="2316480" cy="1232223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69176">
              <a:off x="8386972" y="2948858"/>
              <a:ext cx="2316480" cy="1232223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5016085" y="4087154"/>
            <a:ext cx="2159829" cy="400844"/>
            <a:chOff x="5461844" y="4271190"/>
            <a:chExt cx="1379788" cy="361573"/>
          </a:xfrm>
        </p:grpSpPr>
        <p:sp>
          <p:nvSpPr>
            <p:cNvPr id="21" name="矩形: 圆角 20"/>
            <p:cNvSpPr/>
            <p:nvPr/>
          </p:nvSpPr>
          <p:spPr>
            <a:xfrm>
              <a:off x="5461844" y="4271190"/>
              <a:ext cx="1379788" cy="36091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">
                  <a:srgbClr val="04BFFA"/>
                </a:gs>
                <a:gs pos="100000">
                  <a:srgbClr val="7875F3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anose="02010609060101010101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561331" y="4273052"/>
              <a:ext cx="1190310" cy="359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刘浩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841" y="1793044"/>
            <a:ext cx="4591180" cy="6000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938" y="840506"/>
            <a:ext cx="3506124" cy="1256267"/>
          </a:xfrm>
          <a:prstGeom prst="rect">
            <a:avLst/>
          </a:prstGeom>
          <a:effectLst>
            <a:softEdge rad="127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537710" y="202565"/>
            <a:ext cx="309245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看个游戏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2" name="2019源计划：艾瑞莉娅、金克丝、沃里克、派克、阿卡丽-视频中心-英雄联盟官方网站-腾讯游戏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981200" y="1358265"/>
            <a:ext cx="8229600" cy="4629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195830" y="1736090"/>
            <a:ext cx="739203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【折扣】【限时打折】【会员打折】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【优惠券】【折扣卷】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【限定】【稀有】【史诗】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【纪念版】【终极版】【限量版】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对于游戏发售方来说：流水！收入！钱！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pic>
        <p:nvPicPr>
          <p:cNvPr id="3" name="图片 2" descr="lol买英雄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66645" y="1071563"/>
            <a:ext cx="7433945" cy="5162550"/>
          </a:xfrm>
          <a:prstGeom prst="rect">
            <a:avLst/>
          </a:prstGeom>
        </p:spPr>
      </p:pic>
      <p:pic>
        <p:nvPicPr>
          <p:cNvPr id="2" name="图片 1" descr="lol买皮肤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448" y="1076325"/>
            <a:ext cx="7546340" cy="5153025"/>
          </a:xfrm>
          <a:prstGeom prst="rect">
            <a:avLst/>
          </a:prstGeom>
        </p:spPr>
      </p:pic>
      <p:pic>
        <p:nvPicPr>
          <p:cNvPr id="4" name="图片 3" descr="lol礼包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065" y="1076325"/>
            <a:ext cx="7571105" cy="515302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537710" y="202565"/>
            <a:ext cx="309245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花式秀流水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537710" y="202565"/>
            <a:ext cx="309245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蓬勃的发展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2" name="图片 1" descr="游戏收入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8285" y="1184275"/>
            <a:ext cx="6591300" cy="4635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537710" y="202565"/>
            <a:ext cx="309245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壮观的现状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3390" y="1184275"/>
            <a:ext cx="11261090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报告显示，2018年中国游戏市场实际销售收入2144.4亿元，用户规模6.26亿人，中国上市游戏企业199家。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2018年中国移动游戏市场实际销售收入1339.6亿元，用户规模6.05亿人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PC客户端游戏市场实际销售收入619.6亿元，用户规模1.5亿人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网页游戏市场实际销售收入126.5亿元，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用户规模2.23亿人</a:t>
            </a:r>
            <a:endParaRPr lang="en-US" altLang="zh-CN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en-US" altLang="zh-CN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截至2018年年末，中国上市游戏企业数量199家，其中A股上市游戏企业151家，港股上市游戏企业33家，美股上市游戏企业15家。</a:t>
            </a:r>
            <a:endParaRPr lang="en-US" altLang="zh-CN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7" dur="3000" fill="hold"/>
                                              <p:tgtEl>
                                                <p:spTgt spid="3">
                                                  <p:txEl>
                                                    <p:pRg st="2" end="2"/>
                                                  </p:txEl>
                                                </p:spTgt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10" dur="2000" fill="hold"/>
                                              <p:tgtEl>
                                                <p:spTgt spid="3">
                                                  <p:txEl>
                                                    <p:pRg st="4" end="4"/>
                                                  </p:txEl>
                                                </p:spTgt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13" dur="2000" fill="hold"/>
                                              <p:tgtEl>
                                                <p:spTgt spid="3">
                                                  <p:txEl>
                                                    <p:pRg st="6" end="6"/>
                                                  </p:txEl>
                                                </p:spTgt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18" dur="2000" fill="hold"/>
                                              <p:tgtEl>
                                                <p:spTgt spid="3">
                                                  <p:txEl>
                                                    <p:pRg st="8" end="8"/>
                                                  </p:txEl>
                                                </p:spTgt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537710" y="202565"/>
            <a:ext cx="309245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大量的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pc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游戏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2" name="图片 1" descr="pc游戏图标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1242695"/>
            <a:ext cx="6934200" cy="4635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537710" y="202565"/>
            <a:ext cx="309245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大量的移动游戏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4" name="图片 3" descr="iOS App 排行榜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1184275"/>
            <a:ext cx="1062990" cy="49733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950" y="1184275"/>
            <a:ext cx="8982075" cy="45383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6950" y="1497330"/>
            <a:ext cx="8982075" cy="4128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537710" y="202565"/>
            <a:ext cx="309245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入门看岗位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2" name="图片 1" descr="游戏行业职位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039620"/>
            <a:ext cx="10058400" cy="27787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40105" y="1421765"/>
            <a:ext cx="1060640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800" dirty="0">
                <a:solidFill>
                  <a:srgbClr val="92D05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  8K     12K     7K     7K     15K    18K     4K     6K</a:t>
            </a:r>
            <a:endParaRPr lang="en-US" altLang="zh-CN" sz="2800" dirty="0">
              <a:solidFill>
                <a:srgbClr val="92D05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0415" y="3168015"/>
            <a:ext cx="1130554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     15~18K           25~35K+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奖金</a:t>
            </a:r>
            <a:r>
              <a:rPr lang="en-US" altLang="zh-CN" sz="2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                     15K+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奖金</a:t>
            </a:r>
            <a:endParaRPr lang="zh-CN" altLang="en-US" sz="2800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80415" y="4296410"/>
            <a:ext cx="1130554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sz="2800" dirty="0">
                <a:solidFill>
                  <a:srgbClr val="DF07E6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                    all</a:t>
            </a:r>
            <a:endParaRPr lang="en-US" sz="2800" dirty="0">
              <a:solidFill>
                <a:srgbClr val="DF07E6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7" dur="1000" fill="hold"/>
                                              <p:tgtEl>
                                                <p:spTgt spid="3"/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12" dur="2000" fill="hold"/>
                                              <p:tgtEl>
                                                <p:spTgt spid="4"/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537710" y="202565"/>
            <a:ext cx="309245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壮观的现状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graphicFrame>
        <p:nvGraphicFramePr>
          <p:cNvPr id="5" name="图表 4"/>
          <p:cNvGraphicFramePr/>
          <p:nvPr/>
        </p:nvGraphicFramePr>
        <p:xfrm>
          <a:off x="2921000" y="1047750"/>
          <a:ext cx="6350000" cy="4762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MEDIACOVER_FLAG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 anchor="t">
        <a:spAutoFit/>
      </a:bodyPr>
      <a:lstStyle>
        <a:defPPr algn="l">
          <a:defRPr lang="zh-CN" altLang="en-US" sz="2800" dirty="0">
            <a:latin typeface="黑体" panose="02010609060101010101" charset="-122"/>
            <a:ea typeface="黑体" panose="02010609060101010101" charset="-122"/>
            <a:cs typeface="黑体" panose="02010609060101010101" charset="-122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480</Words>
  <Application>WPS 演示</Application>
  <PresentationFormat>宽屏</PresentationFormat>
  <Paragraphs>46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宋体</vt:lpstr>
      <vt:lpstr>Wingdings</vt:lpstr>
      <vt:lpstr>黑体</vt:lpstr>
      <vt:lpstr>微软雅黑</vt:lpstr>
      <vt:lpstr>Bahnschrift Light</vt:lpstr>
      <vt:lpstr>等线</vt:lpstr>
      <vt:lpstr>等线</vt:lpstr>
      <vt:lpstr>Arial Unicode MS</vt:lpstr>
      <vt:lpstr>Calibri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 婷婷</dc:creator>
  <cp:lastModifiedBy>耗子</cp:lastModifiedBy>
  <cp:revision>353</cp:revision>
  <dcterms:created xsi:type="dcterms:W3CDTF">2019-07-11T04:27:00Z</dcterms:created>
  <dcterms:modified xsi:type="dcterms:W3CDTF">2019-08-19T04:32:40Z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

<file path=docProps/thumbnail.jpeg>
</file>